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72" r:id="rId12"/>
    <p:sldId id="275" r:id="rId13"/>
    <p:sldId id="274" r:id="rId14"/>
    <p:sldId id="267" r:id="rId15"/>
    <p:sldId id="266" r:id="rId16"/>
    <p:sldId id="276" r:id="rId17"/>
    <p:sldId id="277" r:id="rId18"/>
    <p:sldId id="278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424" autoAdjust="0"/>
    <p:restoredTop sz="94660"/>
  </p:normalViewPr>
  <p:slideViewPr>
    <p:cSldViewPr>
      <p:cViewPr varScale="1">
        <p:scale>
          <a:sx n="93" d="100"/>
          <a:sy n="93" d="100"/>
        </p:scale>
        <p:origin x="90" y="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64F0E-1486-47E5-B795-A2E40A37BDD2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D5830-AE44-43EE-B5A7-9CB57DA653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64F0E-1486-47E5-B795-A2E40A37BDD2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D5830-AE44-43EE-B5A7-9CB57DA653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64F0E-1486-47E5-B795-A2E40A37BDD2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D5830-AE44-43EE-B5A7-9CB57DA653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64F0E-1486-47E5-B795-A2E40A37BDD2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D5830-AE44-43EE-B5A7-9CB57DA653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64F0E-1486-47E5-B795-A2E40A37BDD2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D5830-AE44-43EE-B5A7-9CB57DA653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64F0E-1486-47E5-B795-A2E40A37BDD2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D5830-AE44-43EE-B5A7-9CB57DA653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64F0E-1486-47E5-B795-A2E40A37BDD2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D5830-AE44-43EE-B5A7-9CB57DA653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64F0E-1486-47E5-B795-A2E40A37BDD2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D5830-AE44-43EE-B5A7-9CB57DA653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64F0E-1486-47E5-B795-A2E40A37BDD2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D5830-AE44-43EE-B5A7-9CB57DA653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64F0E-1486-47E5-B795-A2E40A37BDD2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D5830-AE44-43EE-B5A7-9CB57DA653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64F0E-1486-47E5-B795-A2E40A37BDD2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D5830-AE44-43EE-B5A7-9CB57DA653C3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70264F0E-1486-47E5-B795-A2E40A37BDD2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65CD5830-AE44-43EE-B5A7-9CB57DA653C3}" type="slidenum">
              <a:rPr lang="en-US" smtClean="0"/>
              <a:t>‹#›</a:t>
            </a:fld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Section 9.2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Infinite Series:  </a:t>
            </a:r>
          </a:p>
          <a:p>
            <a:r>
              <a:rPr lang="en-US" dirty="0" smtClean="0"/>
              <a:t>“Monotone Sequences”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88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205"/>
            <a:ext cx="7506113" cy="924475"/>
          </a:xfrm>
        </p:spPr>
        <p:txBody>
          <a:bodyPr/>
          <a:lstStyle/>
          <a:p>
            <a:r>
              <a:rPr lang="en-US" sz="2400" u="sng" dirty="0" smtClean="0"/>
              <a:t>Example Using Differences of Successive Terms</a:t>
            </a:r>
            <a:endParaRPr lang="en-US" sz="2400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09443" y="1066800"/>
                <a:ext cx="7125112" cy="6019799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Use differences of successive terms to show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,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,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, …,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dirty="0"/>
                  <a:t>,…</a:t>
                </a:r>
                <a:r>
                  <a:rPr lang="en-US" dirty="0" smtClean="0"/>
                  <a:t> is a strictly increasing sequence.</a:t>
                </a:r>
              </a:p>
              <a:p>
                <a:endParaRPr lang="en-US" dirty="0"/>
              </a:p>
              <a:p>
                <a:r>
                  <a:rPr lang="en-US" dirty="0" smtClean="0"/>
                  <a:t>Solution: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dirty="0" smtClean="0"/>
                  <a:t>Obtain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 smtClean="0"/>
                  <a:t> by substitution: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+1)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+2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dirty="0" smtClean="0"/>
                  <a:t>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 smtClean="0"/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for n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+2</m:t>
                        </m:r>
                      </m:den>
                    </m:f>
                  </m:oMath>
                </a14:m>
                <a:r>
                  <a:rPr lang="en-US" dirty="0" smtClean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						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+1)(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+1)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+2)(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+1)</m:t>
                        </m:r>
                      </m:den>
                    </m:f>
                  </m:oMath>
                </a14:m>
                <a:r>
                  <a:rPr lang="en-US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+2)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+1)(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+2)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							=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+2</m:t>
                        </m:r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+2)(</m:t>
                        </m:r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+1)</m:t>
                        </m:r>
                      </m:den>
                    </m:f>
                  </m:oMath>
                </a14:m>
                <a:r>
                  <a:rPr lang="en-US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+2</m:t>
                        </m:r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+1)(</m:t>
                        </m:r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+2)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							=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+2)(</m:t>
                        </m:r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+1)</m:t>
                        </m:r>
                      </m:den>
                    </m:f>
                  </m:oMath>
                </a14:m>
                <a:r>
                  <a:rPr lang="en-US" dirty="0" smtClean="0"/>
                  <a:t> &gt; 0</a:t>
                </a:r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dirty="0" smtClean="0"/>
                  <a:t>which proves that the sequence is strictly increasing since the difference is always positive (&gt;0).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09443" y="1066800"/>
                <a:ext cx="7125112" cy="6019799"/>
              </a:xfrm>
              <a:blipFill rotWithShape="1">
                <a:blip r:embed="rId2"/>
                <a:stretch>
                  <a:fillRect l="-514" t="-1013" r="-1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614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75724"/>
            <a:ext cx="7772400" cy="924475"/>
          </a:xfrm>
        </p:spPr>
        <p:txBody>
          <a:bodyPr/>
          <a:lstStyle/>
          <a:p>
            <a:r>
              <a:rPr lang="en-US" sz="2400" u="sng" dirty="0" smtClean="0"/>
              <a:t>Same Example </a:t>
            </a:r>
            <a:r>
              <a:rPr lang="en-US" sz="2400" u="sng" dirty="0"/>
              <a:t>Using </a:t>
            </a:r>
            <a:r>
              <a:rPr lang="en-US" sz="2400" u="sng" dirty="0" smtClean="0"/>
              <a:t>Ratios </a:t>
            </a:r>
            <a:r>
              <a:rPr lang="en-US" sz="2400" u="sng" dirty="0"/>
              <a:t>of Successive Terms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09443" y="1066801"/>
                <a:ext cx="7125112" cy="54864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Solution: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den>
                    </m:f>
                  </m:oMath>
                </a14:m>
                <a:endParaRPr lang="en-US" dirty="0"/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dirty="0"/>
                  <a:t>Obtain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 by substitution: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+1)+1</m:t>
                        </m:r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+2</m:t>
                        </m:r>
                      </m:den>
                    </m:f>
                  </m:oMath>
                </a14:m>
                <a:endParaRPr lang="en-US" dirty="0"/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dirty="0" smtClean="0"/>
                  <a:t>Calculate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 for </a:t>
                </a:r>
                <a:r>
                  <a:rPr lang="en-US" dirty="0"/>
                  <a:t>n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≥1</m:t>
                    </m:r>
                  </m:oMath>
                </a14:m>
                <a:r>
                  <a:rPr lang="en-US" dirty="0"/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latin typeface="Cambria Math"/>
                              </a:rPr>
                              <m:t>+1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latin typeface="Cambria Math"/>
                              </a:rPr>
                              <m:t>+2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latin typeface="Cambria Math"/>
                              </a:rPr>
                              <m:t>+1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+2</m:t>
                        </m:r>
                      </m:den>
                    </m:f>
                  </m:oMath>
                </a14:m>
                <a:r>
                  <a:rPr lang="en-US" dirty="0" smtClean="0"/>
                  <a:t> 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						</a:t>
                </a:r>
                <a:r>
                  <a:rPr lang="en-US" dirty="0" smtClean="0"/>
                  <a:t>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+2</m:t>
                        </m:r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+2</m:t>
                        </m:r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 smtClean="0"/>
                  <a:t> &gt; 1</a:t>
                </a:r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									</a:t>
                </a:r>
              </a:p>
              <a:p>
                <a:pPr marL="457200" lvl="1" indent="0">
                  <a:buNone/>
                </a:pPr>
                <a:r>
                  <a:rPr lang="en-US" dirty="0"/>
                  <a:t>which proves that the sequence is strictly increasing since the </a:t>
                </a:r>
                <a:r>
                  <a:rPr lang="en-US" dirty="0" smtClean="0"/>
                  <a:t>quotient </a:t>
                </a:r>
                <a:r>
                  <a:rPr lang="en-US" dirty="0"/>
                  <a:t>is always </a:t>
                </a:r>
                <a:r>
                  <a:rPr lang="en-US" dirty="0" smtClean="0"/>
                  <a:t>more than 100% of the previous term (&gt;1).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09443" y="1066801"/>
                <a:ext cx="7125112" cy="5486400"/>
              </a:xfrm>
              <a:blipFill rotWithShape="1">
                <a:blip r:embed="rId2"/>
                <a:stretch>
                  <a:fillRect l="-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432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Third Way to Test for Monotonicity</a:t>
            </a:r>
            <a:endParaRPr lang="en-US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can also use the derivative to help us determine whether a function is monotone or strictly monotone.</a:t>
                </a:r>
              </a:p>
              <a:p>
                <a:r>
                  <a:rPr lang="en-US" dirty="0" smtClean="0"/>
                  <a:t>For the same example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,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,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, …,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dirty="0"/>
                  <a:t>,… </a:t>
                </a:r>
                <a:r>
                  <a:rPr lang="en-US" dirty="0" smtClean="0"/>
                  <a:t> we can let the nth term in the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= f(x)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dirty="0" smtClean="0"/>
                  <a:t> and take the derivative using the quotient rule.</a:t>
                </a:r>
              </a:p>
              <a:p>
                <a:r>
                  <a:rPr lang="en-US" dirty="0" smtClean="0"/>
                  <a:t>This gives us f’(x)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+1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−1(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+1)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+1)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 &gt; 0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which shows that f is increasing for x</a:t>
                </a:r>
                <a:r>
                  <a:rPr lang="en-US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≥1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since the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slope is positive.</a:t>
                </a:r>
              </a:p>
              <a:p>
                <a:r>
                  <a:rPr lang="en-US" dirty="0" smtClean="0"/>
                  <a:t>Thus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= f(n) &lt; f(n+1)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 smtClean="0"/>
                  <a:t> which proves that the given sequence is strictly increasing.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14" b="-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043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Rule for the Third Test for Monotonicity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905000"/>
                <a:ext cx="3733800" cy="4051301"/>
              </a:xfrm>
            </p:spPr>
            <p:txBody>
              <a:bodyPr/>
              <a:lstStyle/>
              <a:p>
                <a:r>
                  <a:rPr lang="en-US" dirty="0" smtClean="0"/>
                  <a:t>In general, if f(n)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is the nth term of a sequence, and if f if differentiable for x</a:t>
                </a:r>
                <a:r>
                  <a:rPr lang="en-US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≥1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, then the results in the table to the right can be used to investigate the monotonicity of the sequence.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905000"/>
                <a:ext cx="3733800" cy="4051301"/>
              </a:xfrm>
              <a:blipFill rotWithShape="1">
                <a:blip r:embed="rId2"/>
                <a:stretch>
                  <a:fillRect l="-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85999"/>
            <a:ext cx="4876800" cy="3371505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21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that Hold Eventually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Sometimes a sequence will behave erratically at first and then settle down into a definite pattern.  </a:t>
            </a:r>
          </a:p>
          <a:p>
            <a:r>
              <a:rPr lang="en-US" dirty="0" smtClean="0"/>
              <a:t>For example, the sequence 9, -8, -17, 12, 1, 2, 3, 4, … is strictly increasing from the fifth term on, but the sequence as a whole cannot be classified as strictly increasing because of the erratic behavior of the first four terms.</a:t>
            </a:r>
          </a:p>
          <a:p>
            <a:r>
              <a:rPr lang="en-US" dirty="0" smtClean="0"/>
              <a:t>To describe such sequences, we introduce the following terminology:</a:t>
            </a:r>
          </a:p>
          <a:p>
            <a:pPr marL="0" indent="0" algn="just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5029200"/>
            <a:ext cx="525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i="1" dirty="0">
                <a:solidFill>
                  <a:srgbClr val="00B0F0"/>
                </a:solidFill>
              </a:rPr>
              <a:t>If discarding finitely many terms from the beginning of a sequence produces a sequence with a certain property, then the original sequence is said to have that property eventually. </a:t>
            </a:r>
            <a:r>
              <a:rPr lang="en-US" sz="1600" i="1" dirty="0"/>
              <a:t>(Definition 9.2.2)</a:t>
            </a:r>
          </a:p>
        </p:txBody>
      </p:sp>
    </p:spTree>
    <p:extLst>
      <p:ext uri="{BB962C8B-B14F-4D97-AF65-F5344CB8AC3E}">
        <p14:creationId xmlns:p14="http://schemas.microsoft.com/office/powerpoint/2010/main" val="118079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that is Eventually Strictly Decreasing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09442" y="1807361"/>
                <a:ext cx="7905957" cy="4822039"/>
              </a:xfrm>
            </p:spPr>
            <p:txBody>
              <a:bodyPr/>
              <a:lstStyle/>
              <a:p>
                <a:r>
                  <a:rPr lang="en-US" dirty="0" smtClean="0"/>
                  <a:t>Show that the sequence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!</m:t>
                            </m:r>
                          </m:den>
                        </m:f>
                      </m:e>
                    </m:d>
                  </m:oMath>
                </a14:m>
                <a:r>
                  <a:rPr lang="en-US" baseline="-25000" dirty="0"/>
                  <a:t>n=1</a:t>
                </a:r>
                <a:r>
                  <a:rPr lang="en-US" baseline="30000" dirty="0"/>
                  <a:t>+</a:t>
                </a:r>
                <a14:m>
                  <m:oMath xmlns:m="http://schemas.openxmlformats.org/officeDocument/2006/math">
                    <m:r>
                      <a:rPr lang="en-US" i="1" baseline="30000" dirty="0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en-US" baseline="30000" dirty="0" smtClean="0"/>
                  <a:t> </a:t>
                </a:r>
                <a:r>
                  <a:rPr lang="en-US" dirty="0" smtClean="0"/>
                  <a:t>is eventually strictly decreasing.</a:t>
                </a:r>
              </a:p>
              <a:p>
                <a:r>
                  <a:rPr lang="en-US" dirty="0" smtClean="0"/>
                  <a:t>Solution:	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i="1" dirty="0"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+1</m:t>
                            </m:r>
                          </m:sup>
                        </m:sSup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(</m:t>
                        </m:r>
                        <m:r>
                          <a:rPr lang="en-US" i="1" dirty="0">
                            <a:latin typeface="Cambria Math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/>
                          </a:rPr>
                          <m:t>+1)</m:t>
                        </m:r>
                        <m:r>
                          <a:rPr lang="en-US" i="1" dirty="0">
                            <a:latin typeface="Cambria Math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		So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latin typeface="Cambria Math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i="1" dirty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+1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 dirty="0">
                                <a:latin typeface="Cambria Math"/>
                              </a:rPr>
                              <m:t>(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𝑛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+1)!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latin typeface="Cambria Math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i="1" dirty="0">
                                    <a:latin typeface="Cambria Math"/>
                                  </a:rPr>
                                  <m:t>𝑛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 dirty="0">
                                <a:latin typeface="Cambria Math"/>
                              </a:rPr>
                              <m:t>𝑛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!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i="1" dirty="0">
                                <a:latin typeface="Cambria Math"/>
                              </a:rPr>
                              <m:t>𝑛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+1</m:t>
                            </m:r>
                          </m:sup>
                        </m:sSup>
                      </m:num>
                      <m:den>
                        <m:r>
                          <a:rPr lang="en-US" i="1" dirty="0">
                            <a:latin typeface="Cambria Math"/>
                          </a:rPr>
                          <m:t>(</m:t>
                        </m:r>
                        <m:r>
                          <a:rPr lang="en-US" i="1" dirty="0">
                            <a:latin typeface="Cambria Math"/>
                          </a:rPr>
                          <m:t>𝑛</m:t>
                        </m:r>
                        <m:r>
                          <a:rPr lang="en-US" i="1" dirty="0">
                            <a:latin typeface="Cambria Math"/>
                          </a:rPr>
                          <m:t>+1)!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!</m:t>
                        </m:r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 	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			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!</m:t>
                        </m:r>
                      </m:num>
                      <m:den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+1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!∗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dirty="0" smtClean="0"/>
                  <a:t> &lt; 1 for all n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10</m:t>
                    </m:r>
                  </m:oMath>
                </a14:m>
                <a:endParaRPr lang="en-US" b="0" dirty="0" smtClean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		so the sequence is eventually strictly decreasing.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		The graph at the left confirms this conclusion.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09442" y="1807361"/>
                <a:ext cx="7905957" cy="4822039"/>
              </a:xfrm>
              <a:blipFill rotWithShape="1">
                <a:blip r:embed="rId2"/>
                <a:stretch>
                  <a:fillRect l="-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2" y="4420047"/>
            <a:ext cx="2317750" cy="233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254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Intuitive View of Convergence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1900" dirty="0" smtClean="0"/>
                  <a:t>Informally stated, </a:t>
                </a:r>
                <a:r>
                  <a:rPr lang="en-US" sz="1900" dirty="0" smtClean="0">
                    <a:solidFill>
                      <a:srgbClr val="00B0F0"/>
                    </a:solidFill>
                  </a:rPr>
                  <a:t>the convergence or divergence of a sequence does not depend on the behavior of its initial terms, but rather on how the terms behave eventually</a:t>
                </a:r>
                <a:r>
                  <a:rPr lang="en-US" sz="1900" dirty="0" smtClean="0"/>
                  <a:t>.</a:t>
                </a:r>
              </a:p>
              <a:p>
                <a:pPr marL="0" indent="0">
                  <a:buNone/>
                </a:pPr>
                <a:endParaRPr lang="en-US" sz="1900" dirty="0" smtClean="0"/>
              </a:p>
              <a:p>
                <a:r>
                  <a:rPr lang="en-US" sz="1900" dirty="0" smtClean="0"/>
                  <a:t>For example, the sequence 3.-9,-13,17,1,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/>
                      </a:rPr>
                      <m:t>1,</m:t>
                    </m:r>
                    <m:f>
                      <m:f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9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9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900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9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9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1900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9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900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1900" dirty="0"/>
                  <a:t>,…</a:t>
                </a:r>
                <a:r>
                  <a:rPr lang="en-US" sz="1900" dirty="0" smtClean="0"/>
                  <a:t> eventually behaves like the sequence 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/>
                      </a:rPr>
                      <m:t>1,</m:t>
                    </m:r>
                    <m:f>
                      <m:f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9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9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900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9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9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1900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9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900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1900" dirty="0"/>
                  <a:t>,…,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9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900" i="1"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1900" dirty="0"/>
                  <a:t>, </a:t>
                </a:r>
                <a:r>
                  <a:rPr lang="en-US" sz="1900" dirty="0" smtClean="0"/>
                  <a:t>… and hence has a limit of 0.</a:t>
                </a:r>
                <a:endParaRPr lang="en-US" sz="19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9" r="-11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319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924475"/>
          </a:xfrm>
        </p:spPr>
        <p:txBody>
          <a:bodyPr/>
          <a:lstStyle/>
          <a:p>
            <a:r>
              <a:rPr lang="en-US" dirty="0" smtClean="0"/>
              <a:t>Convergence of Monotone Sequences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188" y="838200"/>
            <a:ext cx="7125112" cy="4051437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A monotone sequence either converges or becomes infinite – divergence by oscillation cannot occur for monotone sequences </a:t>
            </a:r>
            <a:r>
              <a:rPr lang="en-US" dirty="0" smtClean="0"/>
              <a:t>(see proof on page 612 if you are interested in why).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31442"/>
            <a:ext cx="8039100" cy="444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591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Theorems 9.2.3 and 9.2.4 on the previous slide are examples of existence theorems;  they tell us whether a limit exists, but they do not provide a method for finding it.</a:t>
                </a:r>
              </a:p>
              <a:p>
                <a:r>
                  <a:rPr lang="en-US" dirty="0" smtClean="0"/>
                  <a:t>See Example 5 on page 611 regarding use of these theorems.</a:t>
                </a:r>
              </a:p>
              <a:p>
                <a:r>
                  <a:rPr lang="en-US" dirty="0" smtClean="0"/>
                  <a:t>It is useful to know how to turn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dirty="0" smtClean="0"/>
                  <a:t> from slide #15 into a recursive formula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dirty="0" smtClean="0"/>
                  <a:t>*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Aside from that, you can read about taking the limit of both sides, etc.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14" r="-1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828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Golfing with My Mom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dlewis\AppData\Local\Microsoft\Windows\Temporary Internet Files\Content.Outlook\B2XPJWPL\100MEDIA$IMAG110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96" b="2707"/>
          <a:stretch/>
        </p:blipFill>
        <p:spPr bwMode="auto">
          <a:xfrm>
            <a:off x="1143000" y="1676400"/>
            <a:ext cx="6934200" cy="479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93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graphics are attributed to: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905000"/>
            <a:ext cx="5726654" cy="4051437"/>
          </a:xfrm>
          <a:prstGeom prst="rect">
            <a:avLst/>
          </a:prstGeom>
        </p:spPr>
        <p:txBody>
          <a:bodyPr/>
          <a:lstStyle/>
          <a:p>
            <a:endParaRPr lang="en-US" i="1" dirty="0" smtClean="0"/>
          </a:p>
          <a:p>
            <a:r>
              <a:rPr lang="en-US" i="1" dirty="0" smtClean="0"/>
              <a:t>Calculus,10/E</a:t>
            </a:r>
            <a:r>
              <a:rPr lang="en-US" dirty="0" smtClean="0"/>
              <a:t> by Howard Anton, Irl Bivens, and Stephen Davis</a:t>
            </a:r>
            <a:br>
              <a:rPr lang="en-US" dirty="0" smtClean="0"/>
            </a:br>
            <a:r>
              <a:rPr lang="en-US" dirty="0" smtClean="0"/>
              <a:t>Copyright © 2009 by John Wiley &amp; Sons, Inc.  All rights reserved.”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9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There are many situations in which it is important to know whether a sequence converges, but the value of the limit is not relevant to the problem at hand.  </a:t>
            </a:r>
          </a:p>
          <a:p>
            <a:r>
              <a:rPr lang="en-US" sz="2400" dirty="0" smtClean="0"/>
              <a:t>In this section, we will study several techniques that can be used to determine whether a sequence converges.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6786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An increasing sequence need not be strictly increasing, and a decreasing sequence need not be strictly decreasing.</a:t>
            </a:r>
          </a:p>
          <a:p>
            <a:endParaRPr lang="en-US" sz="2200" dirty="0"/>
          </a:p>
          <a:p>
            <a:r>
              <a:rPr lang="en-US" sz="2200" dirty="0" smtClean="0"/>
              <a:t>A sequence that is </a:t>
            </a:r>
            <a:r>
              <a:rPr lang="en-US" sz="2200" dirty="0" smtClean="0">
                <a:solidFill>
                  <a:srgbClr val="00B0F0"/>
                </a:solidFill>
              </a:rPr>
              <a:t>either increasing or decreasing is said to be monotone.</a:t>
            </a:r>
          </a:p>
          <a:p>
            <a:pPr marL="0" indent="0">
              <a:buNone/>
            </a:pPr>
            <a:endParaRPr lang="en-US" sz="2200" dirty="0" smtClean="0"/>
          </a:p>
          <a:p>
            <a:r>
              <a:rPr lang="en-US" sz="2200" dirty="0" smtClean="0"/>
              <a:t>A sequence that is </a:t>
            </a:r>
            <a:r>
              <a:rPr lang="en-US" sz="2200" dirty="0" smtClean="0">
                <a:solidFill>
                  <a:srgbClr val="00B0F0"/>
                </a:solidFill>
              </a:rPr>
              <a:t>either </a:t>
            </a:r>
            <a:r>
              <a:rPr lang="en-US" sz="2200" u="sng" dirty="0" smtClean="0">
                <a:solidFill>
                  <a:srgbClr val="00B0F0"/>
                </a:solidFill>
              </a:rPr>
              <a:t>strictly</a:t>
            </a:r>
            <a:r>
              <a:rPr lang="en-US" sz="2200" dirty="0" smtClean="0">
                <a:solidFill>
                  <a:srgbClr val="00B0F0"/>
                </a:solidFill>
              </a:rPr>
              <a:t> increasing or </a:t>
            </a:r>
            <a:r>
              <a:rPr lang="en-US" sz="2200" u="sng" dirty="0" smtClean="0">
                <a:solidFill>
                  <a:srgbClr val="00B0F0"/>
                </a:solidFill>
              </a:rPr>
              <a:t>strictly</a:t>
            </a:r>
            <a:r>
              <a:rPr lang="en-US" sz="2200" dirty="0" smtClean="0">
                <a:solidFill>
                  <a:srgbClr val="00B0F0"/>
                </a:solidFill>
              </a:rPr>
              <a:t> decreasing is said to be </a:t>
            </a:r>
            <a:r>
              <a:rPr lang="en-US" sz="2200" u="sng" dirty="0" smtClean="0">
                <a:solidFill>
                  <a:srgbClr val="00B0F0"/>
                </a:solidFill>
              </a:rPr>
              <a:t>strictly</a:t>
            </a:r>
            <a:r>
              <a:rPr lang="en-US" sz="2200" dirty="0" smtClean="0">
                <a:solidFill>
                  <a:srgbClr val="00B0F0"/>
                </a:solidFill>
              </a:rPr>
              <a:t> monotone.</a:t>
            </a:r>
            <a:endParaRPr lang="en-US" sz="2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88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Jkgkljg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5" y="2362200"/>
            <a:ext cx="91059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649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248182155"/>
                  </p:ext>
                </p:extLst>
              </p:nvPr>
            </p:nvGraphicFramePr>
            <p:xfrm>
              <a:off x="1009650" y="1806575"/>
              <a:ext cx="7124700" cy="402996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6235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56235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Sequence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Description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dirty="0" smtClean="0"/>
                            <a:t>,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/>
                                </a:rPr>
                                <m:t>, </m:t>
                              </m:r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/>
                                </a:rPr>
                                <m:t>, </m:t>
                              </m:r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dirty="0" smtClean="0"/>
                            <a:t>, …,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+1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dirty="0" smtClean="0"/>
                            <a:t>,…</a:t>
                          </a:r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Strictly</a:t>
                          </a:r>
                          <a:r>
                            <a:rPr lang="en-US" baseline="0" dirty="0" smtClean="0"/>
                            <a:t> increasing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/>
                                </a:rPr>
                                <m:t>1,</m:t>
                              </m:r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dirty="0" smtClean="0"/>
                            <a:t>,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dirty="0" smtClean="0"/>
                            <a:t>,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dirty="0" smtClean="0"/>
                            <a:t>,…,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dirty="0" smtClean="0"/>
                            <a:t>, …</a:t>
                          </a:r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Strictly</a:t>
                          </a:r>
                          <a:r>
                            <a:rPr lang="en-US" baseline="0" dirty="0" smtClean="0"/>
                            <a:t> decreasing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1,1,2,2,3,3,…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Increasing:</a:t>
                          </a:r>
                          <a:r>
                            <a:rPr lang="en-US" baseline="0" dirty="0" smtClean="0"/>
                            <a:t>  not strictly increasing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/>
                                </a:rPr>
                                <m:t>1,1,</m:t>
                              </m:r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dirty="0" smtClean="0"/>
                            <a:t>,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dirty="0" smtClean="0"/>
                            <a:t>,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dirty="0" smtClean="0"/>
                            <a:t>,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dirty="0" smtClean="0"/>
                            <a:t>, …</a:t>
                          </a:r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Decreasing:</a:t>
                          </a:r>
                          <a:r>
                            <a:rPr lang="en-US" baseline="0" dirty="0" smtClean="0"/>
                            <a:t>  not strictly decreasing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/>
                                </a:rPr>
                                <m:t>1,−</m:t>
                              </m:r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dirty="0" smtClean="0"/>
                            <a:t>,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dirty="0" smtClean="0"/>
                            <a:t>,-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dirty="0" smtClean="0"/>
                            <a:t>,…, (-1)</a:t>
                          </a:r>
                          <a:r>
                            <a:rPr lang="en-US" baseline="30000" dirty="0" smtClean="0"/>
                            <a:t>n+1</a:t>
                          </a:r>
                          <a:r>
                            <a:rPr lang="en-US" dirty="0" smtClean="0"/>
                            <a:t>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dirty="0" smtClean="0"/>
                            <a:t>, …</a:t>
                          </a:r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Neither increasing nor decreasing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248182155"/>
                  </p:ext>
                </p:extLst>
              </p:nvPr>
            </p:nvGraphicFramePr>
            <p:xfrm>
              <a:off x="1009650" y="1806575"/>
              <a:ext cx="7124700" cy="402996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62350"/>
                    <a:gridCol w="356235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Sequence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Description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75539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71" t="-53226" r="-100171" b="-384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Strictly</a:t>
                          </a:r>
                          <a:r>
                            <a:rPr lang="en-US" baseline="0" dirty="0" smtClean="0"/>
                            <a:t> increasing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75457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71" t="-154472" r="-100171" b="-2878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Strictly</a:t>
                          </a:r>
                          <a:r>
                            <a:rPr lang="en-US" baseline="0" dirty="0" smtClean="0"/>
                            <a:t> decreasing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1,1,2,2,3,3,…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Increasing:</a:t>
                          </a:r>
                          <a:r>
                            <a:rPr lang="en-US" baseline="0" dirty="0" smtClean="0"/>
                            <a:t>  not strictly increasing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7545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71" t="-337097" r="-100171" b="-1008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Decreasing:</a:t>
                          </a:r>
                          <a:r>
                            <a:rPr lang="en-US" baseline="0" dirty="0" smtClean="0"/>
                            <a:t>  not strictly decreasing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75457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71" t="-437097" r="-100171" b="-8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Neither increasing nor decreasing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8451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Graphs of Examples on Previous Slide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efgadg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752600"/>
            <a:ext cx="7396163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96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for Monotonicity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Frequently, one can guess whether a sequence is monotone or strictly monotone by writing out some of the initial terms.</a:t>
            </a:r>
          </a:p>
          <a:p>
            <a:r>
              <a:rPr lang="en-US" dirty="0" smtClean="0"/>
              <a:t>However, </a:t>
            </a:r>
            <a:r>
              <a:rPr lang="en-US" dirty="0" smtClean="0">
                <a:solidFill>
                  <a:srgbClr val="00B0F0"/>
                </a:solidFill>
              </a:rPr>
              <a:t>to be certain that the guess is correct, one must give a </a:t>
            </a:r>
            <a:r>
              <a:rPr lang="en-US" u="sng" dirty="0" smtClean="0">
                <a:solidFill>
                  <a:srgbClr val="00B0F0"/>
                </a:solidFill>
              </a:rPr>
              <a:t>precise mathematical argument</a:t>
            </a:r>
            <a:r>
              <a:rPr lang="en-US" dirty="0" smtClean="0"/>
              <a:t>.</a:t>
            </a:r>
          </a:p>
          <a:p>
            <a:r>
              <a:rPr lang="en-US" dirty="0" smtClean="0"/>
              <a:t>Here are two ways of doing this: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81582"/>
            <a:ext cx="7988300" cy="3038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988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Two Ways to Test for Monotonicity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first method is based on the </a:t>
            </a:r>
            <a:r>
              <a:rPr lang="en-US" u="sng" dirty="0" smtClean="0"/>
              <a:t>differences of successive terms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The second method is based on </a:t>
            </a:r>
            <a:r>
              <a:rPr lang="en-US" u="sng" dirty="0" smtClean="0"/>
              <a:t>ratios of successive terms (assuming all terms are positive)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u="sng" dirty="0" smtClean="0">
                <a:solidFill>
                  <a:srgbClr val="00B0F0"/>
                </a:solidFill>
              </a:rPr>
              <a:t>For either method, one must show that the specified conditions hold for ALL pairs of successive terms.</a:t>
            </a:r>
          </a:p>
          <a:p>
            <a:endParaRPr lang="en-US" dirty="0"/>
          </a:p>
          <a:p>
            <a:r>
              <a:rPr lang="en-US" dirty="0" smtClean="0"/>
              <a:t>This is somewhat similar to proofs by mathematical induction you may have done in Algebra II.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49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TC102455610[[fn=Autumn]]</Template>
  <TotalTime>732</TotalTime>
  <Words>639</Words>
  <Application>Microsoft Office PowerPoint</Application>
  <PresentationFormat>On-screen Show (4:3)</PresentationFormat>
  <Paragraphs>105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Cambria Math</vt:lpstr>
      <vt:lpstr>Courier New</vt:lpstr>
      <vt:lpstr>Trebuchet MS</vt:lpstr>
      <vt:lpstr>Verdana</vt:lpstr>
      <vt:lpstr>Wingdings 2</vt:lpstr>
      <vt:lpstr>Autumn</vt:lpstr>
      <vt:lpstr>Section 9.2</vt:lpstr>
      <vt:lpstr>All graphics are attributed to:</vt:lpstr>
      <vt:lpstr>Introduction</vt:lpstr>
      <vt:lpstr>Important Note</vt:lpstr>
      <vt:lpstr>Formal Definition</vt:lpstr>
      <vt:lpstr>Examples</vt:lpstr>
      <vt:lpstr>Graphs of Examples on Previous Slide</vt:lpstr>
      <vt:lpstr>Testing for Monotonicity</vt:lpstr>
      <vt:lpstr>Two Ways to Test for Monotonicity</vt:lpstr>
      <vt:lpstr>Example Using Differences of Successive Terms</vt:lpstr>
      <vt:lpstr>Same Example Using Ratios of Successive Terms</vt:lpstr>
      <vt:lpstr>Third Way to Test for Monotonicity</vt:lpstr>
      <vt:lpstr>General Rule for the Third Test for Monotonicity</vt:lpstr>
      <vt:lpstr>Properties that Hold Eventually</vt:lpstr>
      <vt:lpstr>Example that is Eventually Strictly Decreasing</vt:lpstr>
      <vt:lpstr>An Intuitive View of Convergence</vt:lpstr>
      <vt:lpstr>Convergence of Monotone Sequences</vt:lpstr>
      <vt:lpstr>Example</vt:lpstr>
      <vt:lpstr>Golfing with My Mom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9.2</dc:title>
  <dc:creator>Lewis, Deborah</dc:creator>
  <cp:lastModifiedBy>Lewis, Deborah</cp:lastModifiedBy>
  <cp:revision>19</cp:revision>
  <dcterms:created xsi:type="dcterms:W3CDTF">2014-10-24T19:10:24Z</dcterms:created>
  <dcterms:modified xsi:type="dcterms:W3CDTF">2018-10-08T16:16:21Z</dcterms:modified>
</cp:coreProperties>
</file>